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Montserrat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ED5AF50-27AB-42A3-8E7C-76419F8B1F2F}">
  <a:tblStyle styleId="{5ED5AF50-27AB-42A3-8E7C-76419F8B1F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45b81ee07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45b81ee0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464c64fd3d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464c64fd3d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464c64fd3d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464c64fd3d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464c64fd3d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464c64fd3d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464c64fd3d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464c64fd3d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464c64fd3d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464c64fd3d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464c64fd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464c64fd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464c64fd3d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464c64fd3d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464c64fd3d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464c64fd3d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464c64fd3d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464c64fd3d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464c64fd3d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464c64fd3d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464c64fd3d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464c64fd3d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464c64fd3d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464c64fd3d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464c64fd3d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464c64fd3d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hyperlink" Target="https://robotnik.eu/es/tipos-de-sensores-en-robotica-movil/" TargetMode="External"/><Relationship Id="rId10" Type="http://schemas.openxmlformats.org/officeDocument/2006/relationships/hyperlink" Target="https://www.researchgate.net/figure/Figura-4-Arquitectura-disenada-para-el-robot-manipulador-movil_fig1_28211210" TargetMode="External"/><Relationship Id="rId13" Type="http://schemas.openxmlformats.org/officeDocument/2006/relationships/hyperlink" Target="https://pmc.ncbi.nlm.nih.gov/articles/PMC10862530/#:~:text=Automated%20procedures%20in%20robotic%20surgery,EndoBot%2C%20a%20specialized%20robotic%20system" TargetMode="External"/><Relationship Id="rId12" Type="http://schemas.openxmlformats.org/officeDocument/2006/relationships/hyperlink" Target="https://www.deloitte.com/es/es/Industries/industrial-construction/analysis/que-es-la-industria-4-0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verifiedmarketreports.com/es/blog/top-10-companies-in-industrial-robotics/?utm_source=chatgpt.com/" TargetMode="External"/><Relationship Id="rId4" Type="http://schemas.openxmlformats.org/officeDocument/2006/relationships/hyperlink" Target="https://elpais.com/clima-y-medio-ambiente/2025-03-23/la-guerra-por-el-futuro-del-robotaxi-se-recrudece-en-austin-el-silicon-valley-de-texas.html?utm_source=chatgpt.com" TargetMode="External"/><Relationship Id="rId9" Type="http://schemas.openxmlformats.org/officeDocument/2006/relationships/hyperlink" Target="https://cuentoscuanticos.wordpress.com/2011/11/12/navegacion-autonoma/" TargetMode="External"/><Relationship Id="rId15" Type="http://schemas.openxmlformats.org/officeDocument/2006/relationships/hyperlink" Target="https://es.wikipedia.org/wiki/Veh%C3%ADculo_submarino_aut%C3%B3nomo" TargetMode="External"/><Relationship Id="rId14" Type="http://schemas.openxmlformats.org/officeDocument/2006/relationships/hyperlink" Target="https://innovacion-tecnologia.com/robotica/agricultura-automatizada-y-robotica-agricola/" TargetMode="External"/><Relationship Id="rId17" Type="http://schemas.openxmlformats.org/officeDocument/2006/relationships/hyperlink" Target="https://aimarketingengineers.com/es/el-analisis-de-costo-beneficio-de-la-implementacion-de-la-robotica-en-las-empresas/" TargetMode="External"/><Relationship Id="rId16" Type="http://schemas.openxmlformats.org/officeDocument/2006/relationships/hyperlink" Target="https://www.drive.com.au/news/tesla-optimus-who-mercedes-benz-to-build-cars-with-humanoid-robots/" TargetMode="External"/><Relationship Id="rId5" Type="http://schemas.openxmlformats.org/officeDocument/2006/relationships/hyperlink" Target="https://robotoide.es/10-empresas-robotica-mundo?utm_source=chatgpt.com" TargetMode="External"/><Relationship Id="rId6" Type="http://schemas.openxmlformats.org/officeDocument/2006/relationships/hyperlink" Target="https://es.hcncglobal.com/news/highly-protective-robots-for-safe-production-75448017.html" TargetMode="External"/><Relationship Id="rId7" Type="http://schemas.openxmlformats.org/officeDocument/2006/relationships/hyperlink" Target="https://www.tesla.com/es_es/AI" TargetMode="External"/><Relationship Id="rId8" Type="http://schemas.openxmlformats.org/officeDocument/2006/relationships/hyperlink" Target="https://ezamorag.wordpress.com/category/robotica-autonoma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008600" y="744575"/>
            <a:ext cx="5823600" cy="9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Robótica Autónoma</a:t>
            </a:r>
            <a:endParaRPr b="1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3008700" y="1660475"/>
            <a:ext cx="5823600" cy="31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600"/>
              <a:t>Robots con Capacidad de Decisión y Adaptación en  Entornos Dinámicos</a:t>
            </a:r>
            <a:endParaRPr b="1" sz="26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83"/>
              <a:t>Víctor Manuel Ridao Chaves</a:t>
            </a:r>
            <a:endParaRPr b="1" i="1" sz="1283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83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83"/>
              <a:t>1º DAW Digitalización</a:t>
            </a:r>
            <a:endParaRPr b="1" i="1" sz="1283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Riesgos y estrategias de mitigación</a:t>
            </a:r>
            <a:endParaRPr b="1"/>
          </a:p>
        </p:txBody>
      </p:sp>
      <p:sp>
        <p:nvSpPr>
          <p:cNvPr id="212" name="Google Shape;212;p22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u="sng"/>
              <a:t>Riesgos</a:t>
            </a:r>
            <a:endParaRPr b="1" u="sng"/>
          </a:p>
          <a:p>
            <a:pPr indent="-304958" lvl="0" marL="4572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ct val="100000"/>
              <a:buChar char="➢"/>
            </a:pPr>
            <a:r>
              <a:rPr b="1" lang="es">
                <a:solidFill>
                  <a:schemeClr val="lt2"/>
                </a:solidFill>
              </a:rPr>
              <a:t>Fallas técnicas</a:t>
            </a:r>
            <a:endParaRPr b="1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/>
              <a:t>Problemas en sensores o software pueden afectar la precisión.</a:t>
            </a:r>
            <a:endParaRPr b="1"/>
          </a:p>
          <a:p>
            <a:pPr indent="-304958" lvl="0" marL="4572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ct val="100000"/>
              <a:buChar char="➢"/>
            </a:pPr>
            <a:r>
              <a:rPr b="1" lang="es">
                <a:solidFill>
                  <a:schemeClr val="lt2"/>
                </a:solidFill>
              </a:rPr>
              <a:t>Costos elevados</a:t>
            </a:r>
            <a:endParaRPr b="1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/>
              <a:t>La inversión inicial puede ser muy alta.</a:t>
            </a:r>
            <a:endParaRPr b="1"/>
          </a:p>
          <a:p>
            <a:pPr indent="-304958" lvl="0" marL="4572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ct val="100000"/>
              <a:buChar char="➢"/>
            </a:pPr>
            <a:r>
              <a:rPr b="1" lang="es">
                <a:solidFill>
                  <a:schemeClr val="lt2"/>
                </a:solidFill>
              </a:rPr>
              <a:t>Desafíos técnicos y legales</a:t>
            </a:r>
            <a:endParaRPr b="1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/>
              <a:t>Regulaciones sobre el uso de robots autónomos.</a:t>
            </a:r>
            <a:endParaRPr b="1"/>
          </a:p>
        </p:txBody>
      </p:sp>
      <p:sp>
        <p:nvSpPr>
          <p:cNvPr id="213" name="Google Shape;213;p22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Estrategias de mitigación</a:t>
            </a:r>
            <a:endParaRPr u="sng"/>
          </a:p>
          <a:p>
            <a:pPr indent="-304958" lvl="0" marL="4572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ct val="100000"/>
              <a:buChar char="➢"/>
            </a:pPr>
            <a:r>
              <a:rPr b="1" lang="es">
                <a:solidFill>
                  <a:schemeClr val="lt2"/>
                </a:solidFill>
              </a:rPr>
              <a:t>Mantenimiento preventivo</a:t>
            </a:r>
            <a:endParaRPr b="1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/>
              <a:t>Actualizaciones de software periódicas y personal de mantenimiento disponible.</a:t>
            </a:r>
            <a:endParaRPr b="1"/>
          </a:p>
          <a:p>
            <a:pPr indent="-304958" lvl="0" marL="4572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ct val="100000"/>
              <a:buChar char="➢"/>
            </a:pPr>
            <a:r>
              <a:rPr b="1" lang="es">
                <a:solidFill>
                  <a:schemeClr val="lt2"/>
                </a:solidFill>
              </a:rPr>
              <a:t>Optimización de costos</a:t>
            </a:r>
            <a:endParaRPr b="1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/>
              <a:t>Uso de modelos de implementación gradual.</a:t>
            </a:r>
            <a:endParaRPr b="1"/>
          </a:p>
          <a:p>
            <a:pPr indent="-304958" lvl="0" marL="4572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ct val="100000"/>
              <a:buChar char="➢"/>
            </a:pPr>
            <a:r>
              <a:rPr b="1" lang="es">
                <a:solidFill>
                  <a:schemeClr val="lt2"/>
                </a:solidFill>
              </a:rPr>
              <a:t>Cumplimiento normativo</a:t>
            </a:r>
            <a:endParaRPr b="1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/>
              <a:t>Adaptarse a las normativas y regulaciones vigentes de cada país.</a:t>
            </a:r>
            <a:endParaRPr b="1"/>
          </a:p>
        </p:txBody>
      </p:sp>
      <p:sp>
        <p:nvSpPr>
          <p:cNvPr id="214" name="Google Shape;21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Beneficios esperados</a:t>
            </a:r>
            <a:endParaRPr b="1"/>
          </a:p>
        </p:txBody>
      </p:sp>
      <p:sp>
        <p:nvSpPr>
          <p:cNvPr id="220" name="Google Shape;22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aphicFrame>
        <p:nvGraphicFramePr>
          <p:cNvPr id="221" name="Google Shape;221;p23"/>
          <p:cNvGraphicFramePr/>
          <p:nvPr/>
        </p:nvGraphicFramePr>
        <p:xfrm>
          <a:off x="952500" y="164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{5ED5AF50-27AB-42A3-8E7C-76419F8B1F2F}</a:tableStyleId>
              </a:tblPr>
              <a:tblGrid>
                <a:gridCol w="3691950"/>
                <a:gridCol w="3691950"/>
              </a:tblGrid>
              <a:tr h="463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/>
                        <a:t>Beneficio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/>
                        <a:t>Descripción</a:t>
                      </a:r>
                      <a:endParaRPr b="1" sz="1300"/>
                    </a:p>
                  </a:txBody>
                  <a:tcPr marT="63500" marB="63500" marR="63500" marL="63500" anchor="ctr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455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chemeClr val="lt1"/>
                          </a:solidFill>
                        </a:rPr>
                        <a:t>Aumento de la productividad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chemeClr val="lt1"/>
                          </a:solidFill>
                        </a:rPr>
                        <a:t>Reducción de errores humanos y mayor eficiencia en procesos automatizados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455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chemeClr val="lt1"/>
                          </a:solidFill>
                        </a:rPr>
                        <a:t>Optimización de costos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chemeClr val="lt1"/>
                          </a:solidFill>
                        </a:rPr>
                        <a:t>Menores gastos operativos a largo plazo debido a la automatización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455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chemeClr val="lt1"/>
                          </a:solidFill>
                        </a:rPr>
                        <a:t>Mayor seguridad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chemeClr val="lt1"/>
                          </a:solidFill>
                        </a:rPr>
                        <a:t>Disminución de riesgos laborales en entornos peligrosos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455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chemeClr val="lt1"/>
                          </a:solidFill>
                        </a:rPr>
                        <a:t>Adaptabilidad y flexibilidad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chemeClr val="lt1"/>
                          </a:solidFill>
                        </a:rPr>
                        <a:t>Capacidad de operar en diferentes industrias y entornos dinámicos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455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chemeClr val="lt1"/>
                          </a:solidFill>
                        </a:rPr>
                        <a:t>Mejora en la toma de decisiones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chemeClr val="lt1"/>
                          </a:solidFill>
                        </a:rPr>
                        <a:t>Uso de IA y Ciencia de Datos para optimizar procesos y predecir fallos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Conclusión y reflexión</a:t>
            </a:r>
            <a:endParaRPr b="1"/>
          </a:p>
        </p:txBody>
      </p:sp>
      <p:sp>
        <p:nvSpPr>
          <p:cNvPr id="227" name="Google Shape;22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28" name="Google Shape;228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Actualmente, la robótica autónoma no deja de ser clave en la transformación digital.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Su integración en la industria, salud y otros sectores hará que aumente la eficiencia y reduzca los costos, aunque deberán abordarse varios desafíos.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A medida que la tecnología avance, su adopción por parte de la sociedad será más accesible para todos.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Gracias por su atención</a:t>
            </a:r>
            <a:endParaRPr b="1"/>
          </a:p>
        </p:txBody>
      </p:sp>
      <p:sp>
        <p:nvSpPr>
          <p:cNvPr id="234" name="Google Shape;234;p25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Bibliografía</a:t>
            </a:r>
            <a:endParaRPr b="1"/>
          </a:p>
        </p:txBody>
      </p:sp>
      <p:sp>
        <p:nvSpPr>
          <p:cNvPr id="241" name="Google Shape;241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-28638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https://www.verifiedmarketreports.com/es/blog/top-10-companies-in-industrial-robotics/?utm_source=chatgpt.com/</a:t>
            </a:r>
            <a:endParaRPr/>
          </a:p>
          <a:p>
            <a:pPr indent="-28638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https://elpais.com/clima-y-medio-ambiente/2025-03-23/la-guerra-por-el-futuro-del-robotaxi-se-recrudece-en-austin-el-silicon-valley-de-texas.html?utm_source=chatgpt.com</a:t>
            </a:r>
            <a:endParaRPr/>
          </a:p>
          <a:p>
            <a:pPr indent="-28638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es" u="sng">
                <a:solidFill>
                  <a:schemeClr val="hlink"/>
                </a:solidFill>
                <a:hlinkClick r:id="rId5"/>
              </a:rPr>
              <a:t>https://robotoide.es/10-empresas-robotica-mundo?utm_source=chatgpt.com</a:t>
            </a:r>
            <a:endParaRPr/>
          </a:p>
          <a:p>
            <a:pPr indent="-28638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es" u="sng">
                <a:solidFill>
                  <a:schemeClr val="hlink"/>
                </a:solidFill>
                <a:hlinkClick r:id="rId6"/>
              </a:rPr>
              <a:t>https://es.hcncglobal.com/news/highly-protective-robots-for-safe-production-75448017.html</a:t>
            </a:r>
            <a:endParaRPr/>
          </a:p>
          <a:p>
            <a:pPr indent="-28638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es" u="sng">
                <a:solidFill>
                  <a:schemeClr val="hlink"/>
                </a:solidFill>
                <a:hlinkClick r:id="rId7"/>
              </a:rPr>
              <a:t>https://www.tesla.com/es_es/AI</a:t>
            </a:r>
            <a:endParaRPr/>
          </a:p>
          <a:p>
            <a:pPr indent="-28638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es" u="sng">
                <a:solidFill>
                  <a:schemeClr val="hlink"/>
                </a:solidFill>
                <a:hlinkClick r:id="rId8"/>
              </a:rPr>
              <a:t>https://ezamorag.wordpress.com/category/robotica-autonoma/</a:t>
            </a:r>
            <a:endParaRPr/>
          </a:p>
          <a:p>
            <a:pPr indent="-28638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es" u="sng">
                <a:solidFill>
                  <a:schemeClr val="hlink"/>
                </a:solidFill>
                <a:hlinkClick r:id="rId9"/>
              </a:rPr>
              <a:t>https://cuentoscuanticos.wordpress.com/2011/11/12/navegacion-autonoma/</a:t>
            </a:r>
            <a:endParaRPr/>
          </a:p>
          <a:p>
            <a:pPr indent="-28638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es" u="sng">
                <a:solidFill>
                  <a:schemeClr val="hlink"/>
                </a:solidFill>
                <a:hlinkClick r:id="rId10"/>
              </a:rPr>
              <a:t>https://www.researchgate.net/figure/Figura-4-Arquitectura-disenada-para-el-robot-manipulador-movil_fig1_28211210</a:t>
            </a:r>
            <a:endParaRPr/>
          </a:p>
          <a:p>
            <a:pPr indent="-28638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es" u="sng">
                <a:solidFill>
                  <a:schemeClr val="hlink"/>
                </a:solidFill>
                <a:hlinkClick r:id="rId11"/>
              </a:rPr>
              <a:t>https://robotnik.eu/es/tipos-de-sensores-en-robotica-movil/</a:t>
            </a:r>
            <a:endParaRPr/>
          </a:p>
          <a:p>
            <a:pPr indent="-28638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es" u="sng">
                <a:solidFill>
                  <a:schemeClr val="hlink"/>
                </a:solidFill>
                <a:hlinkClick r:id="rId12"/>
              </a:rPr>
              <a:t>https://www.deloitte.com/es/es/Industries/industrial-construction/analysis/que-es-la-industria-4-0.html</a:t>
            </a:r>
            <a:endParaRPr/>
          </a:p>
          <a:p>
            <a:pPr indent="-28638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es" u="sng">
                <a:solidFill>
                  <a:schemeClr val="hlink"/>
                </a:solidFill>
                <a:hlinkClick r:id="rId13"/>
              </a:rPr>
              <a:t>https://pmc.ncbi.nlm.nih.gov/articles/PMC10862530/#:~:text=Automated%20procedures%20in%20robotic%20surgery,EndoBot%2C%20a%20specialized%20robotic%20system</a:t>
            </a:r>
            <a:r>
              <a:rPr lang="es"/>
              <a:t>.</a:t>
            </a:r>
            <a:endParaRPr/>
          </a:p>
          <a:p>
            <a:pPr indent="-28638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es" u="sng">
                <a:solidFill>
                  <a:schemeClr val="hlink"/>
                </a:solidFill>
                <a:hlinkClick r:id="rId14"/>
              </a:rPr>
              <a:t>https://innovacion-tecnologia.com/robotica/agricultura-automatizada-y-robotica-agricola/</a:t>
            </a:r>
            <a:endParaRPr/>
          </a:p>
          <a:p>
            <a:pPr indent="-28638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es" u="sng">
                <a:solidFill>
                  <a:schemeClr val="hlink"/>
                </a:solidFill>
                <a:hlinkClick r:id="rId15"/>
              </a:rPr>
              <a:t>https://es.wikipedia.org/wiki/Veh%C3%ADculo_submarino_aut%C3%B3nomo</a:t>
            </a:r>
            <a:endParaRPr/>
          </a:p>
          <a:p>
            <a:pPr indent="-28638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es" u="sng">
                <a:solidFill>
                  <a:schemeClr val="hlink"/>
                </a:solidFill>
                <a:hlinkClick r:id="rId16"/>
              </a:rPr>
              <a:t>https://www.drive.com.au/news/tesla-optimus-who-mercedes-benz-to-build-cars-with-humanoid-robots/</a:t>
            </a:r>
            <a:endParaRPr/>
          </a:p>
          <a:p>
            <a:pPr indent="-28638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es" u="sng">
                <a:solidFill>
                  <a:schemeClr val="hlink"/>
                </a:solidFill>
                <a:hlinkClick r:id="rId17"/>
              </a:rPr>
              <a:t>https://aimarketingengineers.com/es/el-analisis-de-costo-beneficio-de-la-implementacion-de-la-robotica-en-las-empresas/</a:t>
            </a:r>
            <a:r>
              <a:rPr lang="es"/>
              <a:t> </a:t>
            </a:r>
            <a:endParaRPr/>
          </a:p>
        </p:txBody>
      </p:sp>
      <p:sp>
        <p:nvSpPr>
          <p:cNvPr id="242" name="Google Shape;24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¿Qué es la Robótica Autónoma?</a:t>
            </a:r>
            <a:endParaRPr b="1"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3403200" cy="30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 el campo de la robótica enfocado en el desarrollo de sistemas que puedan operar sin intervención humana.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Actualmente se aplica principalmente en sectores industriales, logísticos, de la salud, en la agricultura y en la exploración espacial.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Su función es realizar tareas pesadas, peligrosas y repetitivas para los humanos.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s" sz="1000"/>
              <a:t>Imagen del Robert enviado a Marte en 2004</a:t>
            </a:r>
            <a:endParaRPr i="1" sz="1000"/>
          </a:p>
        </p:txBody>
      </p:sp>
      <p:sp>
        <p:nvSpPr>
          <p:cNvPr id="142" name="Google Shape;14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3" name="Google Shape;143;p1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Inverted Camera Images | Free Photos, PNG Stickers, Wallpapers ..." id="144" name="Google Shape;14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200" y="1567550"/>
            <a:ext cx="3403200" cy="2911199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La Robótica Autónoma en la Actualidad</a:t>
            </a:r>
            <a:endParaRPr b="1"/>
          </a:p>
        </p:txBody>
      </p:sp>
      <p:sp>
        <p:nvSpPr>
          <p:cNvPr id="150" name="Google Shape;150;p15"/>
          <p:cNvSpPr txBox="1"/>
          <p:nvPr>
            <p:ph idx="1" type="body"/>
          </p:nvPr>
        </p:nvSpPr>
        <p:spPr>
          <a:xfrm>
            <a:off x="1297500" y="1567550"/>
            <a:ext cx="7038900" cy="11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Actualmente ha avanzado mucho gracias a la Inteligencia Artificial, sensores avanzados y la computación en la nube.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Grandes empresas como Tesla, Fanuc Corp., ABB Robotics, entre otras, invierten en el desarrollo de soluciones cada vez más eficientes.</a:t>
            </a:r>
            <a:endParaRPr/>
          </a:p>
        </p:txBody>
      </p:sp>
      <p:sp>
        <p:nvSpPr>
          <p:cNvPr id="151" name="Google Shape;151;p15"/>
          <p:cNvSpPr txBox="1"/>
          <p:nvPr>
            <p:ph idx="4294967295" type="body"/>
          </p:nvPr>
        </p:nvSpPr>
        <p:spPr>
          <a:xfrm>
            <a:off x="1297500" y="3198825"/>
            <a:ext cx="7038900" cy="12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/>
              <a:t>Los nuevos </a:t>
            </a:r>
            <a:r>
              <a:rPr i="1" lang="es" sz="1000"/>
              <a:t>vehículos</a:t>
            </a:r>
            <a:r>
              <a:rPr i="1" lang="es" sz="1000"/>
              <a:t> autónomos de </a:t>
            </a:r>
            <a:endParaRPr i="1" sz="1000"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rPr i="1" lang="es" sz="1000"/>
              <a:t>Tesla que empezarán a fabricarse</a:t>
            </a:r>
            <a:endParaRPr i="1" sz="1000"/>
          </a:p>
          <a:p>
            <a:pPr indent="0" lvl="0" marL="0" rtl="0" algn="r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s" sz="1000"/>
              <a:t>en 2026</a:t>
            </a:r>
            <a:endParaRPr i="1" sz="1000"/>
          </a:p>
        </p:txBody>
      </p:sp>
      <p:sp>
        <p:nvSpPr>
          <p:cNvPr id="152" name="Google Shape;15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53" name="Google Shape;15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0350" y="2787825"/>
            <a:ext cx="3252851" cy="1690799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Arquitectura </a:t>
            </a:r>
            <a:r>
              <a:rPr b="1" lang="es"/>
              <a:t>de la Robótica Autónoma</a:t>
            </a:r>
            <a:endParaRPr b="1"/>
          </a:p>
        </p:txBody>
      </p:sp>
      <p:sp>
        <p:nvSpPr>
          <p:cNvPr id="159" name="Google Shape;159;p16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1" name="Google Shape;161;p16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Char char="➢"/>
            </a:pPr>
            <a:r>
              <a:rPr b="1" lang="es">
                <a:solidFill>
                  <a:schemeClr val="lt2"/>
                </a:solidFill>
              </a:rPr>
              <a:t>Sensores y percepción: </a:t>
            </a:r>
            <a:endParaRPr b="1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/>
              <a:t>Recibir información del entorno mediante cámaras, sensores avanzados, LiDAR, infrarrojos y ultrasonidos.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300"/>
              <a:buChar char="➢"/>
            </a:pPr>
            <a:r>
              <a:rPr b="1" lang="es">
                <a:solidFill>
                  <a:schemeClr val="lt2"/>
                </a:solidFill>
              </a:rPr>
              <a:t>Procesamiento y toma de decisiones:</a:t>
            </a:r>
            <a:endParaRPr b="1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/>
              <a:t>Uso de IA, Machine Learning y algoritmos avanzados para recoger la información y saber interpretarla para realizar la mejor acción.</a:t>
            </a:r>
            <a:endParaRPr b="1"/>
          </a:p>
        </p:txBody>
      </p:sp>
      <p:pic>
        <p:nvPicPr>
          <p:cNvPr id="162" name="Google Shape;16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567550"/>
            <a:ext cx="3635725" cy="29112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Arquitectura </a:t>
            </a:r>
            <a:r>
              <a:rPr b="1" lang="es"/>
              <a:t>de la Robótica Autónoma</a:t>
            </a:r>
            <a:endParaRPr/>
          </a:p>
        </p:txBody>
      </p:sp>
      <p:sp>
        <p:nvSpPr>
          <p:cNvPr id="168" name="Google Shape;168;p17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Char char="➢"/>
            </a:pPr>
            <a:r>
              <a:rPr b="1" lang="es">
                <a:solidFill>
                  <a:schemeClr val="lt2"/>
                </a:solidFill>
              </a:rPr>
              <a:t>Actuadores y movilidad:</a:t>
            </a:r>
            <a:endParaRPr b="1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Uso de motores, ruedas, brazos robóticos y otros mecanismos que permitan su movilidad.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300"/>
              <a:buChar char="➢"/>
            </a:pPr>
            <a:r>
              <a:rPr b="1" lang="es">
                <a:solidFill>
                  <a:schemeClr val="lt2"/>
                </a:solidFill>
              </a:rPr>
              <a:t>Comunicación y conectividad:</a:t>
            </a:r>
            <a:endParaRPr b="1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Integración con redes IoT y Cloud Computing para evaluar y coordinar acciones en tiempo real.</a:t>
            </a:r>
            <a:endParaRPr/>
          </a:p>
        </p:txBody>
      </p:sp>
      <p:sp>
        <p:nvSpPr>
          <p:cNvPr id="169" name="Google Shape;169;p17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descr="a kuka robotic arm in a factory with a black hose attached to it (proporcionado por Tenor)" id="171" name="Google Shape;17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225" y="1567550"/>
            <a:ext cx="3403200" cy="29112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Funcionamiento de la Robótica Autónoma</a:t>
            </a:r>
            <a:endParaRPr/>
          </a:p>
        </p:txBody>
      </p:sp>
      <p:sp>
        <p:nvSpPr>
          <p:cNvPr id="177" name="Google Shape;177;p1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79" name="Google Shape;1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567550"/>
            <a:ext cx="3403200" cy="29112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0" name="Google Shape;180;p1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89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50"/>
              <a:buFont typeface="Arial"/>
              <a:buChar char="➢"/>
            </a:pPr>
            <a:r>
              <a:rPr b="1" lang="es" sz="9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Localización: </a:t>
            </a:r>
            <a:endParaRPr b="1" sz="95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b="1" sz="95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s" sz="950">
                <a:latin typeface="Arial"/>
                <a:ea typeface="Arial"/>
                <a:cs typeface="Arial"/>
                <a:sym typeface="Arial"/>
              </a:rPr>
              <a:t>El robot debe saber en todo momento dónde se encuentra.</a:t>
            </a:r>
            <a:endParaRPr b="1" sz="95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b="1" sz="950">
              <a:latin typeface="Arial"/>
              <a:ea typeface="Arial"/>
              <a:cs typeface="Arial"/>
              <a:sym typeface="Arial"/>
            </a:endParaRPr>
          </a:p>
          <a:p>
            <a:pPr indent="-2889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50"/>
              <a:buFont typeface="Arial"/>
              <a:buChar char="➢"/>
            </a:pPr>
            <a:r>
              <a:rPr b="1" lang="es" sz="9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Mapeo:</a:t>
            </a:r>
            <a:endParaRPr b="1" sz="95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b="1" sz="95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s" sz="950">
                <a:latin typeface="Arial"/>
                <a:ea typeface="Arial"/>
                <a:cs typeface="Arial"/>
                <a:sym typeface="Arial"/>
              </a:rPr>
              <a:t>El robot debe saber construir una </a:t>
            </a:r>
            <a:r>
              <a:rPr b="1" lang="es" sz="950">
                <a:latin typeface="Arial"/>
                <a:ea typeface="Arial"/>
                <a:cs typeface="Arial"/>
                <a:sym typeface="Arial"/>
              </a:rPr>
              <a:t>representación</a:t>
            </a:r>
            <a:r>
              <a:rPr b="1" lang="es" sz="950">
                <a:latin typeface="Arial"/>
                <a:ea typeface="Arial"/>
                <a:cs typeface="Arial"/>
                <a:sym typeface="Arial"/>
              </a:rPr>
              <a:t> de su entorno o mapa.</a:t>
            </a:r>
            <a:endParaRPr b="1" sz="95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b="1" sz="950">
              <a:latin typeface="Arial"/>
              <a:ea typeface="Arial"/>
              <a:cs typeface="Arial"/>
              <a:sym typeface="Arial"/>
            </a:endParaRPr>
          </a:p>
          <a:p>
            <a:pPr indent="-2889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50"/>
              <a:buFont typeface="Arial"/>
              <a:buChar char="➢"/>
            </a:pPr>
            <a:r>
              <a:rPr b="1" lang="es" sz="9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Planificador de rutas:</a:t>
            </a:r>
            <a:endParaRPr b="1" sz="95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b="1" sz="95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s" sz="950">
                <a:latin typeface="Arial"/>
                <a:ea typeface="Arial"/>
                <a:cs typeface="Arial"/>
                <a:sym typeface="Arial"/>
              </a:rPr>
              <a:t>El robot debe saber calcular el mejor camino para llegar a su destino.</a:t>
            </a:r>
            <a:endParaRPr b="1" sz="95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b="1" sz="950">
              <a:latin typeface="Arial"/>
              <a:ea typeface="Arial"/>
              <a:cs typeface="Arial"/>
              <a:sym typeface="Arial"/>
            </a:endParaRPr>
          </a:p>
          <a:p>
            <a:pPr indent="-2889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50"/>
              <a:buFont typeface="Arial"/>
              <a:buChar char="➢"/>
            </a:pPr>
            <a:r>
              <a:rPr b="1" lang="es" sz="9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Seguimiento de rutas: </a:t>
            </a:r>
            <a:endParaRPr b="1" sz="95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b="1" sz="95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s" sz="950">
                <a:latin typeface="Arial"/>
                <a:ea typeface="Arial"/>
                <a:cs typeface="Arial"/>
                <a:sym typeface="Arial"/>
              </a:rPr>
              <a:t>El robot debe ser capaz de seguir dicha ruta evitando obstáculos.</a:t>
            </a:r>
            <a:endParaRPr b="1" sz="9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205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Aplicaciones prácticas en la industria</a:t>
            </a:r>
            <a:endParaRPr b="1"/>
          </a:p>
        </p:txBody>
      </p:sp>
      <p:sp>
        <p:nvSpPr>
          <p:cNvPr id="186" name="Google Shape;186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73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10"/>
              <a:buChar char="➢"/>
            </a:pPr>
            <a:r>
              <a:rPr b="1" lang="es" sz="1010">
                <a:solidFill>
                  <a:schemeClr val="lt2"/>
                </a:solidFill>
              </a:rPr>
              <a:t>Industria 4.0</a:t>
            </a:r>
            <a:endParaRPr b="1" sz="1010"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es" sz="1010"/>
              <a:t>Considerada como la 4º Revolución Industrial, persigue la automatización de fábricas con robots colaborativos.</a:t>
            </a:r>
            <a:endParaRPr b="1" sz="1010"/>
          </a:p>
          <a:p>
            <a:pPr indent="-29273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010"/>
              <a:buChar char="➢"/>
            </a:pPr>
            <a:r>
              <a:rPr b="1" lang="es" sz="1010">
                <a:solidFill>
                  <a:schemeClr val="lt2"/>
                </a:solidFill>
              </a:rPr>
              <a:t>Logística y </a:t>
            </a:r>
            <a:r>
              <a:rPr b="1" lang="es" sz="1010">
                <a:solidFill>
                  <a:schemeClr val="lt2"/>
                </a:solidFill>
              </a:rPr>
              <a:t>transporte</a:t>
            </a:r>
            <a:endParaRPr b="1" sz="1010"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es" sz="1010"/>
              <a:t>Automatización de almacenes mediante robots autónomos y vehículos inteligentes que operen sin conductor.</a:t>
            </a:r>
            <a:endParaRPr b="1" sz="1010"/>
          </a:p>
          <a:p>
            <a:pPr indent="-29273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010"/>
              <a:buChar char="➢"/>
            </a:pPr>
            <a:r>
              <a:rPr b="1" lang="es" sz="1010">
                <a:solidFill>
                  <a:schemeClr val="lt2"/>
                </a:solidFill>
              </a:rPr>
              <a:t>Salud</a:t>
            </a:r>
            <a:endParaRPr b="1" sz="1010"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es" sz="1010"/>
              <a:t>Cirugía robótica y asistencia en hospitales. </a:t>
            </a:r>
            <a:endParaRPr b="1" sz="1010"/>
          </a:p>
          <a:p>
            <a:pPr indent="-29273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010"/>
              <a:buChar char="➢"/>
            </a:pPr>
            <a:r>
              <a:rPr b="1" lang="es" sz="1010">
                <a:solidFill>
                  <a:schemeClr val="lt2"/>
                </a:solidFill>
              </a:rPr>
              <a:t>Agricultura</a:t>
            </a:r>
            <a:endParaRPr b="1" sz="1010"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es" sz="1010"/>
              <a:t>Uso de drones y máquinas agrícolas automatizadas que puedan cosechar y mantener los campos día y noche.</a:t>
            </a:r>
            <a:endParaRPr b="1" sz="1010"/>
          </a:p>
          <a:p>
            <a:pPr indent="-29273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010"/>
              <a:buChar char="➢"/>
            </a:pPr>
            <a:r>
              <a:rPr b="1" lang="es" sz="1010">
                <a:solidFill>
                  <a:schemeClr val="lt2"/>
                </a:solidFill>
              </a:rPr>
              <a:t>Exploración</a:t>
            </a:r>
            <a:endParaRPr b="1" sz="1010"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rPr b="1" lang="es" sz="1010"/>
              <a:t>Tanto en nuestro planeta como fuera de él, submarinos no tripulados y sondas autónomas siendo enviadas a otros planetas.</a:t>
            </a:r>
            <a:endParaRPr b="1" sz="1010"/>
          </a:p>
        </p:txBody>
      </p:sp>
      <p:sp>
        <p:nvSpPr>
          <p:cNvPr id="187" name="Google Shape;18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Aplicaciones prácticas en la industria</a:t>
            </a:r>
            <a:endParaRPr/>
          </a:p>
        </p:txBody>
      </p:sp>
      <p:sp>
        <p:nvSpPr>
          <p:cNvPr id="193" name="Google Shape;193;p20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i="1" lang="es" sz="1000"/>
              <a:t>Agrobot, robot cosechador</a:t>
            </a:r>
            <a:endParaRPr i="1" sz="1000"/>
          </a:p>
        </p:txBody>
      </p:sp>
      <p:sp>
        <p:nvSpPr>
          <p:cNvPr id="194" name="Google Shape;19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95" name="Google Shape;195;p20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i="1" lang="es" sz="1000"/>
              <a:t>Veebot, el primer robot autónomo en realizar extracciones de sangre</a:t>
            </a:r>
            <a:endParaRPr i="1" sz="1000"/>
          </a:p>
        </p:txBody>
      </p:sp>
      <p:pic>
        <p:nvPicPr>
          <p:cNvPr id="196" name="Google Shape;1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2273425"/>
            <a:ext cx="3403200" cy="2205325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7" name="Google Shape;19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3200" y="2273427"/>
            <a:ext cx="3403200" cy="2205323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Costos y análisis financiero</a:t>
            </a:r>
            <a:endParaRPr b="1"/>
          </a:p>
        </p:txBody>
      </p:sp>
      <p:sp>
        <p:nvSpPr>
          <p:cNvPr id="203" name="Google Shape;203;p21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hecho de invertir en robótica autónoma implica: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300"/>
              <a:buChar char="➢"/>
            </a:pPr>
            <a:r>
              <a:rPr b="1" lang="es">
                <a:solidFill>
                  <a:schemeClr val="lt2"/>
                </a:solidFill>
              </a:rPr>
              <a:t>Infraestructura</a:t>
            </a:r>
            <a:endParaRPr b="1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/>
              <a:t>Equipamiento y hardware específico.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300"/>
              <a:buChar char="➢"/>
            </a:pPr>
            <a:r>
              <a:rPr b="1" lang="es">
                <a:solidFill>
                  <a:schemeClr val="lt2"/>
                </a:solidFill>
              </a:rPr>
              <a:t>Software y desarrollo</a:t>
            </a:r>
            <a:endParaRPr b="1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/>
              <a:t>Algoritmos de IA y sistemas de control.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300"/>
              <a:buChar char="➢"/>
            </a:pPr>
            <a:r>
              <a:rPr b="1" lang="es">
                <a:solidFill>
                  <a:schemeClr val="lt2"/>
                </a:solidFill>
              </a:rPr>
              <a:t>Mantenimiento</a:t>
            </a:r>
            <a:endParaRPr b="1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/>
              <a:t>Costos operativos</a:t>
            </a:r>
            <a:endParaRPr b="1"/>
          </a:p>
        </p:txBody>
      </p:sp>
      <p:sp>
        <p:nvSpPr>
          <p:cNvPr id="204" name="Google Shape;204;p21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06" name="Google Shape;2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243" y="1558350"/>
            <a:ext cx="3403182" cy="29296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